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892" r:id="rId2"/>
    <p:sldId id="908" r:id="rId3"/>
    <p:sldId id="911" r:id="rId4"/>
    <p:sldId id="899" r:id="rId5"/>
    <p:sldId id="894" r:id="rId6"/>
    <p:sldId id="895" r:id="rId7"/>
    <p:sldId id="896" r:id="rId8"/>
    <p:sldId id="897" r:id="rId9"/>
    <p:sldId id="898" r:id="rId10"/>
    <p:sldId id="901" r:id="rId11"/>
    <p:sldId id="900" r:id="rId12"/>
    <p:sldId id="891" r:id="rId13"/>
    <p:sldId id="906" r:id="rId14"/>
    <p:sldId id="907" r:id="rId15"/>
    <p:sldId id="910" r:id="rId16"/>
    <p:sldId id="909" r:id="rId17"/>
    <p:sldId id="882" r:id="rId18"/>
    <p:sldId id="883" r:id="rId19"/>
    <p:sldId id="884" r:id="rId20"/>
    <p:sldId id="885" r:id="rId21"/>
    <p:sldId id="887" r:id="rId22"/>
    <p:sldId id="905" r:id="rId2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14163-8711-4875-9AAF-390CBF077D9C}" type="datetimeFigureOut">
              <a:rPr lang="it-IT" smtClean="0"/>
              <a:pPr/>
              <a:t>06/07/2022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D5684-314D-4A7C-B32E-188FC3502F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526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CBCE5-E3ED-4B50-BCF6-7618F8A04E9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21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CBCE5-E3ED-4B50-BCF6-7618F8A04E9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264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CBCE5-E3ED-4B50-BCF6-7618F8A04E9E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76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D22F3-9A9C-407E-9E52-021810E9B3C8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02C2C-EB88-4994-A39C-0EA3A0695C0F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B5B09-D6F3-494B-917B-8335ECADC0E0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94C77-DC53-4E63-ADFE-D7D4FA2046A4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2C3C-509E-4E43-8BC8-E4668E7F665A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635A4-BC79-42D4-A368-79217917410E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7102D-CD2F-4247-AF17-FA93E92413BC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E3F3D-4B1D-4C1D-BDFD-45CCF07762C4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DF113-0173-427D-8D1F-8111ABEAB890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BA1B-9458-4C33-8D70-72BE8C16E765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4F43-BED6-499F-8AF2-1F1D8E76CC51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222C-8FA7-4448-B0C7-16A0BD075AA4}" type="datetime1">
              <a:rPr lang="it-IT" smtClean="0"/>
              <a:pPr/>
              <a:t>06/07/2022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Francesco Auletta  fauletta@libero.it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5C6F-6912-4A6E-A3FA-81ECA392274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79512" y="116632"/>
            <a:ext cx="896448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L'Unione europea (UE o Ue)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endParaRPr lang="it-IT" dirty="0">
              <a:latin typeface="Arial Black" panose="020B0A04020102020204" pitchFamily="34" charset="0"/>
            </a:endParaRPr>
          </a:p>
          <a:p>
            <a:r>
              <a:rPr lang="it-IT" sz="2000" dirty="0">
                <a:latin typeface="Arial Black" panose="020B0A04020102020204" pitchFamily="34" charset="0"/>
              </a:rPr>
              <a:t>È una organizzazione internazionale politica ed economica avente carattere sovranazionale, che comprende 28 paesi indipendenti e democratici. 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dirty="0">
                <a:latin typeface="Arial Black" panose="020B0A04020102020204" pitchFamily="34" charset="0"/>
              </a:rPr>
              <a:t>La sua formazione risale al trattato di Roma del 25 marzo 1957.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dirty="0">
                <a:latin typeface="Arial Black" panose="020B0A04020102020204" pitchFamily="34" charset="0"/>
              </a:rPr>
              <a:t>La denominazione attuale risale al trattato di Maastricht del 7 febbraio 1992 (in vigore il 1º novembre 1993).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dirty="0">
                <a:latin typeface="Arial Black" panose="020B0A04020102020204" pitchFamily="34" charset="0"/>
              </a:rPr>
              <a:t>Avvento della valuta unica 2002  </a:t>
            </a:r>
          </a:p>
          <a:p>
            <a:endParaRPr lang="it-IT" sz="2000" dirty="0">
              <a:latin typeface="Arial Black" panose="020B0A04020102020204" pitchFamily="34" charset="0"/>
            </a:endParaRPr>
          </a:p>
          <a:p>
            <a:r>
              <a:rPr lang="it-IT" sz="2000" dirty="0">
                <a:latin typeface="Arial Black" panose="020B0A04020102020204" pitchFamily="34" charset="0"/>
              </a:rPr>
              <a:t>Trattato di Lisbona (2007): nasce definitivamente e ufficialmente l’Unione Europea (UE)</a:t>
            </a:r>
          </a:p>
        </p:txBody>
      </p:sp>
    </p:spTree>
    <p:extLst>
      <p:ext uri="{BB962C8B-B14F-4D97-AF65-F5344CB8AC3E}">
        <p14:creationId xmlns:p14="http://schemas.microsoft.com/office/powerpoint/2010/main" val="3690824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512" y="188641"/>
            <a:ext cx="6678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 Black" panose="020B0A04020102020204" pitchFamily="34" charset="0"/>
              </a:rPr>
              <a:t>Superficie:	 4 326 253 km²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Popolazione: 503 679 730 ab.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Valuta: Euro (€) (EUR) in 19 Paesi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pPr algn="ctr"/>
            <a:r>
              <a:rPr lang="it-IT" sz="2400" dirty="0">
                <a:latin typeface="Arial Black" panose="020B0A04020102020204" pitchFamily="34" charset="0"/>
              </a:rPr>
              <a:t>Altre valute (9):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Corona ceca (CZK),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Corona danese (DKK),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Corona svedese (SEK),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Fiorino ungherese(HUF),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Kuna croata (HRK),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Lev bulgaro (BGN),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Leu rumeno (RON),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Sterlina inglese (GBP),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Złoty polacco (PLN) </a:t>
            </a:r>
          </a:p>
        </p:txBody>
      </p:sp>
    </p:spTree>
    <p:extLst>
      <p:ext uri="{BB962C8B-B14F-4D97-AF65-F5344CB8AC3E}">
        <p14:creationId xmlns:p14="http://schemas.microsoft.com/office/powerpoint/2010/main" val="2114922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1520" y="188639"/>
            <a:ext cx="878497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Lo spazio Schengen 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(Accordo del 14 giugno 1985 e successivi)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Attualmente, lo spazio Schengen si compone di 26 paesi europei (di cui 22 Stati dell’UE):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pPr algn="just"/>
            <a:r>
              <a:rPr lang="it-IT" sz="2400" dirty="0">
                <a:latin typeface="Arial Black" panose="020B0A04020102020204" pitchFamily="34" charset="0"/>
              </a:rPr>
              <a:t>Belgio, Repubblica Ceca, Danimarca, Germania, Estonia, Grecia, Spagna, Francia, Italia, Lettonia, Lituania, Lussemburgo, Ungheria, Malta, Paesi Bassi, Austria, Polonia, Portogallo, Slovenia, Slovacchia, Finlandia e Svezia, insieme a Islanda, Liechtenstein, Norvegia e Svizzera.</a:t>
            </a:r>
          </a:p>
        </p:txBody>
      </p:sp>
    </p:spTree>
    <p:extLst>
      <p:ext uri="{BB962C8B-B14F-4D97-AF65-F5344CB8AC3E}">
        <p14:creationId xmlns:p14="http://schemas.microsoft.com/office/powerpoint/2010/main" val="275283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80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latin typeface="Arial Black" pitchFamily="34" charset="0"/>
                <a:cs typeface="Times New Roman" pitchFamily="18" charset="0"/>
              </a:rPr>
              <a:t> Istituzioni e organismi internazionali </a:t>
            </a:r>
          </a:p>
          <a:p>
            <a:pPr marL="0" indent="0" algn="ctr">
              <a:buNone/>
            </a:pPr>
            <a:endParaRPr lang="it-IT" sz="1200" b="1" dirty="0">
              <a:latin typeface="Arial Black" pitchFamily="34" charset="0"/>
              <a:cs typeface="Times New Roman" pitchFamily="18" charset="0"/>
            </a:endParaRPr>
          </a:p>
          <a:p>
            <a:pPr algn="just">
              <a:buClr>
                <a:srgbClr val="FE8637"/>
              </a:buClr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Sistemi monetari: Eurozona-Dollaro-Sterlina-FMI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ONU (Sedi: New York-Ginevra)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Consiglio di Sicurezza (USA-Cina-Russia-GB-Francia+10)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NATO (1949) (Sede: Bruxelles)</a:t>
            </a: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, G8, G14, G20, BRICS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FAO, UNESCO, UNICEF, WWF, OMS e rispettive sedi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Green Peace - Amnesty International – O.N.G.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Problemi dell’Energia e dell’Ambiente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Inoltre 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Crisi internazionali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Mezzi di comunicazione di massa-Internet-FB-WP-TW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Glossari: Informatica-Internet</a:t>
            </a:r>
          </a:p>
          <a:p>
            <a:pPr>
              <a:lnSpc>
                <a:spcPct val="115000"/>
              </a:lnSpc>
              <a:buFont typeface="Wingdings" pitchFamily="2" charset="2"/>
              <a:buChar char="§"/>
            </a:pPr>
            <a:r>
              <a:rPr lang="it-IT" sz="2200" b="1" dirty="0">
                <a:latin typeface="Arial Black" pitchFamily="34" charset="0"/>
                <a:ea typeface="Times New Roman"/>
                <a:cs typeface="Times New Roman" pitchFamily="18" charset="0"/>
              </a:rPr>
              <a:t>Correnti culturali</a:t>
            </a:r>
          </a:p>
          <a:p>
            <a:pPr marL="0" indent="0">
              <a:lnSpc>
                <a:spcPct val="115000"/>
              </a:lnSpc>
              <a:buNone/>
            </a:pPr>
            <a:endParaRPr lang="it-IT" sz="2200" b="1" dirty="0">
              <a:latin typeface="Arial Black" pitchFamily="34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it-IT" sz="2200" b="1" dirty="0">
              <a:latin typeface="Arial Black" pitchFamily="34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it-IT" sz="2200" b="1" dirty="0">
              <a:latin typeface="Arial Black" pitchFamily="34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endParaRPr lang="it-IT" sz="2200" b="1" dirty="0">
              <a:latin typeface="Arial Black" pitchFamily="34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4622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0" y="188640"/>
            <a:ext cx="9144000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latin typeface="Arial Black" pitchFamily="34" charset="0"/>
                <a:cs typeface="Times New Roman" pitchFamily="18" charset="0"/>
              </a:rPr>
              <a:t> NATO-Stati membri 30 </a:t>
            </a:r>
          </a:p>
          <a:p>
            <a:pPr marL="0" indent="0" algn="ctr">
              <a:buNone/>
            </a:pPr>
            <a:r>
              <a:rPr lang="it-IT" b="1" dirty="0">
                <a:latin typeface="Arial Black" pitchFamily="34" charset="0"/>
                <a:cs typeface="Times New Roman" pitchFamily="18" charset="0"/>
              </a:rPr>
              <a:t>(</a:t>
            </a:r>
            <a:r>
              <a:rPr lang="it-IT" sz="2400" b="1" dirty="0">
                <a:latin typeface="Arial Black" pitchFamily="34" charset="0"/>
                <a:cs typeface="Times New Roman" pitchFamily="18" charset="0"/>
              </a:rPr>
              <a:t>North Atlantic Treaty Organization</a:t>
            </a:r>
            <a:r>
              <a:rPr lang="it-IT" b="1" dirty="0">
                <a:latin typeface="Arial Black" pitchFamily="34" charset="0"/>
                <a:cs typeface="Times New Roman" pitchFamily="18" charset="0"/>
              </a:rPr>
              <a:t>)</a:t>
            </a:r>
            <a:endParaRPr lang="it-IT" sz="3200" b="1" dirty="0">
              <a:latin typeface="Arial Black" pitchFamily="34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it-IT" sz="2800" dirty="0">
                <a:latin typeface="Arial Black" panose="020B0A04020102020204" pitchFamily="34" charset="0"/>
              </a:rPr>
              <a:t>Albania, Belgio, Bulgaria, Canada, Croazia, Danimarca, Estonia, Francia, Germania, Grecia, Islanda, Italia, Lettonia, Lituania, Lussemburgo, Macedonia del Nord, Montenegro, Norvegia, Paesi Bassi, Polonia, Portogallo, Regno Unito, Repubblica Ceca, Romania, Slovacchia, Slovenia, Spagna, Stati Uniti, Turchia, Ungheria 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Candidati Ufficiali </a:t>
            </a:r>
          </a:p>
          <a:p>
            <a:r>
              <a:rPr lang="it-IT" sz="2800" dirty="0">
                <a:latin typeface="Arial Black" panose="020B0A04020102020204" pitchFamily="34" charset="0"/>
              </a:rPr>
              <a:t>Finlandia, Svezia </a:t>
            </a:r>
          </a:p>
          <a:p>
            <a:pPr marL="0" indent="0">
              <a:lnSpc>
                <a:spcPct val="115000"/>
              </a:lnSpc>
              <a:buNone/>
            </a:pPr>
            <a:endParaRPr lang="it-IT" sz="2200" b="1" dirty="0">
              <a:latin typeface="Arial Black" pitchFamily="34" charset="0"/>
              <a:ea typeface="Times New Roman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it-IT" sz="2200" b="1" dirty="0">
              <a:latin typeface="Arial Black" pitchFamily="34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endParaRPr lang="it-IT" sz="2200" b="1" dirty="0">
              <a:latin typeface="Arial Black" pitchFamily="34" charset="0"/>
              <a:ea typeface="Calibri"/>
              <a:cs typeface="Times New Roman" pitchFamily="18" charset="0"/>
            </a:endParaRP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110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940BF2D-F985-3337-C448-C198EB93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F0E29E8-EDF4-D837-5104-835E777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93C1719-47F0-9D9E-3E86-F1E264E48E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5470"/>
            <a:ext cx="9144000" cy="442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3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8801FCEF-5AB8-5044-7976-9E8D86616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C14D090-5E91-010D-B16E-72FB9904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9E1AA1D9-BB10-AF23-58CF-8330F5246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3400" y="1196752"/>
            <a:ext cx="8669080" cy="489654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D73E072-7543-EC1A-FC2D-3E42C20A5B54}"/>
              </a:ext>
            </a:extLst>
          </p:cNvPr>
          <p:cNvSpPr txBox="1"/>
          <p:nvPr/>
        </p:nvSpPr>
        <p:spPr>
          <a:xfrm>
            <a:off x="2828533" y="231031"/>
            <a:ext cx="383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STATI MEMBRI BRICS</a:t>
            </a:r>
          </a:p>
        </p:txBody>
      </p:sp>
    </p:spTree>
    <p:extLst>
      <p:ext uri="{BB962C8B-B14F-4D97-AF65-F5344CB8AC3E}">
        <p14:creationId xmlns:p14="http://schemas.microsoft.com/office/powerpoint/2010/main" val="286557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107504" y="188640"/>
            <a:ext cx="8928992" cy="6552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>
                <a:latin typeface="Arial Black" pitchFamily="34" charset="0"/>
                <a:cs typeface="Times New Roman" pitchFamily="18" charset="0"/>
              </a:rPr>
              <a:t> Repubblica Italiana</a:t>
            </a:r>
          </a:p>
          <a:p>
            <a:pPr marL="0" indent="0" algn="ctr">
              <a:buNone/>
            </a:pPr>
            <a:endParaRPr lang="it-IT" sz="3200" b="1" dirty="0">
              <a:latin typeface="Arial Black" pitchFamily="34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400" b="1" dirty="0">
                <a:latin typeface="Arial Black" pitchFamily="34" charset="0"/>
                <a:cs typeface="Times New Roman" pitchFamily="18" charset="0"/>
              </a:rPr>
              <a:t>L ‘Italia è una Repubblica Parlamentare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La Costituzione Italiana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Il Presidente della Repubblica e sue prerogative,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Parlamento, Governo, Presidente del Consiglio, Ministri, Magistratura e relativi poteri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Senatori a vita - CSM - Corte Costituzionale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Corte di Cassazione, Corte dei Conti, CNEL</a:t>
            </a:r>
          </a:p>
          <a:p>
            <a:pPr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prstClr val="black"/>
                </a:solidFill>
                <a:latin typeface="Arial Black" pitchFamily="34" charset="0"/>
                <a:ea typeface="Times New Roman"/>
                <a:cs typeface="Times New Roman" pitchFamily="18" charset="0"/>
              </a:rPr>
              <a:t>Avvocatura dello Stato, Consiglio di Stato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it-IT" sz="2400" b="1" dirty="0">
                <a:latin typeface="Arial Black" pitchFamily="34" charset="0"/>
                <a:ea typeface="Calibri"/>
                <a:cs typeface="Times New Roman" pitchFamily="18" charset="0"/>
              </a:rPr>
              <a:t>Problemi di politica attuale</a:t>
            </a:r>
          </a:p>
          <a:p>
            <a:pPr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9576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7739"/>
            <a:ext cx="9144000" cy="730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anose="020B0A04020102020204" pitchFamily="34" charset="0"/>
              </a:rPr>
              <a:t>Il Presidente della Repubblica Italiana-1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È eletto dal Parlamento in seduta comune dei suoi membri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Presta giuramento di fedeltà alla Repubblica ed osservanza della Costituzione davanti al Parlamento in seduta comune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Può essere eletto P.d.R. ogni cittadino che abbia compiuto 50 anni e goda dei diritti civili e politici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Il P.d.R. è eletto per sette anni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Le funzioni del P.d.R., in ogni caso che egli non possa adempierle, sono esercitate dal Presidente del Senato</a:t>
            </a:r>
          </a:p>
          <a:p>
            <a:endParaRPr lang="it-I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Il P.d.R. è il Capo dello Stato e rappresenta l'unità nazionale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 Black" panose="020B0A04020102020204" pitchFamily="34" charset="0"/>
              </a:rPr>
              <a:t>Nomina il Primo Ministro tenendo conto dei risultati delle elezioni della Camera dei deputati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 Black" panose="020B0A04020102020204" pitchFamily="34" charset="0"/>
              </a:rPr>
              <a:t>Il P.d.R. riceve il giuramento del Primo ministro e dei ministri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 Black" panose="020B0A04020102020204" pitchFamily="34" charset="0"/>
              </a:rPr>
              <a:t>Il P.d.R. nomina e revoca gli altri membri del Governo (su proposta del Primo Ministro)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77135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44624"/>
            <a:ext cx="9018918" cy="7863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anose="020B0A04020102020204" pitchFamily="34" charset="0"/>
              </a:rPr>
              <a:t>Il Presidente della Repubblica Italiana-2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Può inviare messaggi alle Camere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Indice le elezioni delle nuove Camere e ne fissa la prima riunione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Autorizza la presentazione alle Camere dei disegni di legge di iniziativa del Governo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Promulga le leggi ed emana i decreti aventi valore di legge e i regolamenti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Indice il referendum popolare nei casi previsti dalla Costituzione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Nomina, nei casi indicati dalla legge, i funzionari dello Stato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Accredita e riceve i rappresentanti diplomatici, ratifica i trattati internazionali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Ha il comando delle Forze armate, presiede il Consiglio supremo di difesa costituito secondo la legge, dichiara lo stato di guerra deliberato dalle Camere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Presiede il Consiglio Superiore della Magistratura (CSM)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167554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E28EF7F-DBE6-AFC2-7CED-92BB3544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EEB6CA2-ED1E-9162-5176-3993A6C32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76BA4BB-E625-A18A-80E1-A877C399D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4672"/>
            <a:ext cx="7848872" cy="607844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836E4A-9AB2-BA22-84B1-8B20127F63D2}"/>
              </a:ext>
            </a:extLst>
          </p:cNvPr>
          <p:cNvSpPr txBox="1"/>
          <p:nvPr/>
        </p:nvSpPr>
        <p:spPr>
          <a:xfrm>
            <a:off x="2828533" y="116632"/>
            <a:ext cx="325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STATI MEMBRI UE</a:t>
            </a:r>
          </a:p>
        </p:txBody>
      </p:sp>
    </p:spTree>
    <p:extLst>
      <p:ext uri="{BB962C8B-B14F-4D97-AF65-F5344CB8AC3E}">
        <p14:creationId xmlns:p14="http://schemas.microsoft.com/office/powerpoint/2010/main" val="4156202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025387" cy="697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anose="020B0A04020102020204" pitchFamily="34" charset="0"/>
              </a:rPr>
              <a:t>Il Presidente della Repubblica Italiana-3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Può, sentiti i loro Presidenti, sciogliere le Camere o anche una sola di esse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Non può esercitare tale facoltà negli ultimi sei mesi del suo mandato, salvo che essi coincidano in tutto o in parte con gli ultimi sei mesi della legislatura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Nessun atto del P.d.R. è valido se non è controfirmato dai ministri proponenti, che ne assumono la responsabilità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Gli atti che hanno valore legislativo e gli altri indicati dalla legge sono controfirmati anche dal P.d.C. dei Ministri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Il Presidente della Repubblica non è responsabile degli atti compiuti nell'esercizio delle sue funzioni, tranne che per alto tradimento o per attentato alla Costituzione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dirty="0">
                <a:latin typeface="Arial Black" panose="020B0A04020102020204" pitchFamily="34" charset="0"/>
              </a:rPr>
              <a:t>In tali casi è messo in stato di accusa dal Parlamento in seduta comune, a maggioranza assoluta dei suoi membri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77139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6632"/>
            <a:ext cx="8917883" cy="588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anose="020B0A04020102020204" pitchFamily="34" charset="0"/>
              </a:rPr>
              <a:t>Il Presidente della Repubblica Italiana-4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 Black" panose="020B0A04020102020204" pitchFamily="34" charset="0"/>
              </a:rPr>
              <a:t>Il P.d.R. nomina cinque giudici della Corte Costituzionale</a:t>
            </a:r>
          </a:p>
          <a:p>
            <a:pPr algn="just"/>
            <a:endParaRPr lang="it-IT" sz="2000" dirty="0">
              <a:latin typeface="Arial Black" panose="020B0A040201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 Black" panose="020B0A04020102020204" pitchFamily="34" charset="0"/>
              </a:rPr>
              <a:t>Il P.d.R. può nominare senatori a vita cinque cittadini che hanno illustrato la Patria per altissimi meriti nel campo sociale, scientifico, artistico e letterario 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it-IT" sz="2000" dirty="0">
              <a:latin typeface="Arial Black" panose="020B0A040201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 Black" panose="020B0A04020102020204" pitchFamily="34" charset="0"/>
              </a:rPr>
              <a:t>Il P.d.R. può concedere grazia e commutare le pene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it-IT" sz="2000" dirty="0">
              <a:latin typeface="Arial Black" panose="020B0A04020102020204" pitchFamily="34" charset="0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 Black" panose="020B0A04020102020204" pitchFamily="34" charset="0"/>
              </a:rPr>
              <a:t>Il P.d.R. conferisce le onorificenze della Repubblica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350" dirty="0">
                <a:latin typeface="Arial Black" panose="020B0A04020102020204" pitchFamily="34" charset="0"/>
              </a:rPr>
              <a:t>EX PRESIDENTI: ENRICO DE NICOLA,LUIGI EINAUDI, GIOVANNI GRONCHI, ANTONIO SEGNI, GIUSEPPE SARAGAT,  GIOVANNI LEONE, ALESSANDRO PERTINI,FRANCESCO COSSIGA, OSCAR LUIGI SCALFARO, CARLO AZEGLIO CIAMPI, GIORGIO NAPOLITANO, SERGIO MATTARELLA</a:t>
            </a:r>
          </a:p>
          <a:p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3673335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16632"/>
            <a:ext cx="8917883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latin typeface="Arial Black" panose="020B0A04020102020204" pitchFamily="34" charset="0"/>
              </a:rPr>
              <a:t>I Presidenti della Repubblica Italiana-5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ENRICO DE NICOLA,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LUIGI EINAUDI,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GIOVANNI GRONCHI,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ANTONIO SEGNI,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GIUSEPPE SARAGAT, 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GIOVANNI LEONE,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ALESSANDRO PERTINI,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FRANCESCO COSSIGA,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OSCAR LUIGI SCALFARO,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CARLO AZEGLIO CIAMPI, 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GIORGIO NAPOLITANO, (rieletto)</a:t>
            </a:r>
          </a:p>
          <a:p>
            <a:pPr marL="342900" indent="-342900">
              <a:buAutoNum type="arabicPeriod"/>
            </a:pPr>
            <a:r>
              <a:rPr lang="it-IT" sz="2800" dirty="0">
                <a:latin typeface="Arial Black" panose="020B0A04020102020204" pitchFamily="34" charset="0"/>
              </a:rPr>
              <a:t>SERGIO MATTARELLA (rieletto)</a:t>
            </a:r>
          </a:p>
          <a:p>
            <a:endParaRPr lang="it-IT" sz="1350" dirty="0">
              <a:latin typeface="Arial Black" panose="020B0A04020102020204" pitchFamily="34" charset="0"/>
            </a:endParaRPr>
          </a:p>
          <a:p>
            <a:endParaRPr lang="it-IT" sz="1350" dirty="0"/>
          </a:p>
          <a:p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79989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3D2F950-FCF8-7383-E1CB-45AA8B78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41A3D73-B1F5-B256-8EBD-CA5B0373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04BF301-8BB3-3910-DD15-2975B1CBE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828"/>
            <a:ext cx="9144000" cy="653357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68C581-290D-5BD6-6989-68E4C9F5F978}"/>
              </a:ext>
            </a:extLst>
          </p:cNvPr>
          <p:cNvSpPr txBox="1"/>
          <p:nvPr/>
        </p:nvSpPr>
        <p:spPr>
          <a:xfrm>
            <a:off x="2828533" y="116632"/>
            <a:ext cx="325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STATI MEMBRI UE</a:t>
            </a:r>
          </a:p>
        </p:txBody>
      </p:sp>
    </p:spTree>
    <p:extLst>
      <p:ext uri="{BB962C8B-B14F-4D97-AF65-F5344CB8AC3E}">
        <p14:creationId xmlns:p14="http://schemas.microsoft.com/office/powerpoint/2010/main" val="217828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7504" y="116632"/>
            <a:ext cx="892899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Paesi membri 2013: 27 </a:t>
            </a:r>
          </a:p>
          <a:p>
            <a:pPr algn="ctr"/>
            <a:r>
              <a:rPr lang="it-IT" sz="1400" dirty="0">
                <a:latin typeface="Arial Black" panose="020B0A04020102020204" pitchFamily="34" charset="0"/>
              </a:rPr>
              <a:t>(in rosso gli Stati fondatori)</a:t>
            </a:r>
          </a:p>
          <a:p>
            <a:endParaRPr lang="it-IT" sz="1400" dirty="0">
              <a:latin typeface="Arial Black" panose="020B0A04020102020204" pitchFamily="34" charset="0"/>
            </a:endParaRPr>
          </a:p>
          <a:p>
            <a:pPr algn="just"/>
            <a:r>
              <a:rPr lang="it-IT" sz="2400" dirty="0">
                <a:latin typeface="Arial Black" panose="020B0A04020102020204" pitchFamily="34" charset="0"/>
              </a:rPr>
              <a:t>Austria,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Belgio</a:t>
            </a:r>
            <a:r>
              <a:rPr lang="it-IT" sz="2400" dirty="0">
                <a:latin typeface="Arial Black" panose="020B0A04020102020204" pitchFamily="34" charset="0"/>
              </a:rPr>
              <a:t>, Bulgaria, Cipro, Croazia, Danimarca, Estonia, Finlandia,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Francia</a:t>
            </a:r>
            <a:r>
              <a:rPr lang="it-IT" sz="2400" dirty="0">
                <a:latin typeface="Arial Black" panose="020B0A04020102020204" pitchFamily="34" charset="0"/>
              </a:rPr>
              <a:t>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Germania</a:t>
            </a:r>
            <a:r>
              <a:rPr lang="it-IT" sz="2400" dirty="0">
                <a:latin typeface="Arial Black" panose="020B0A04020102020204" pitchFamily="34" charset="0"/>
              </a:rPr>
              <a:t>, Grecia, Irlanda,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Italia</a:t>
            </a:r>
            <a:r>
              <a:rPr lang="it-IT" sz="2400" dirty="0">
                <a:latin typeface="Arial Black" panose="020B0A04020102020204" pitchFamily="34" charset="0"/>
              </a:rPr>
              <a:t>, Lettonia, Lituania,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Lussemburgo</a:t>
            </a:r>
            <a:r>
              <a:rPr lang="it-IT" sz="2400" dirty="0">
                <a:latin typeface="Arial Black" panose="020B0A04020102020204" pitchFamily="34" charset="0"/>
              </a:rPr>
              <a:t>, Malta, </a:t>
            </a:r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Paesi Bassi</a:t>
            </a:r>
            <a:r>
              <a:rPr lang="it-IT" sz="2400" dirty="0">
                <a:latin typeface="Arial Black" panose="020B0A04020102020204" pitchFamily="34" charset="0"/>
              </a:rPr>
              <a:t>, Polonia, Portogallo, Repubblica Ceca, Romania, Slovacchia, Slovenia, Spagna, Svezia, Ungheria 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Candidati Ufficiali 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Albania (2014), Macedonia del Nord (2005), Montenegro (2010), Serbia (2010), Turchia (1995), Ucraina (2022)</a:t>
            </a:r>
          </a:p>
          <a:p>
            <a:pPr algn="ctr"/>
            <a:r>
              <a:rPr lang="it-IT" sz="2800" dirty="0">
                <a:latin typeface="Arial Black" panose="020B0A04020102020204" pitchFamily="34" charset="0"/>
              </a:rPr>
              <a:t>Candidati Potenziali 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Bosnia ed Erzegovina, Kosovo </a:t>
            </a:r>
          </a:p>
        </p:txBody>
      </p:sp>
    </p:spTree>
    <p:extLst>
      <p:ext uri="{BB962C8B-B14F-4D97-AF65-F5344CB8AC3E}">
        <p14:creationId xmlns:p14="http://schemas.microsoft.com/office/powerpoint/2010/main" val="1805242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9512" y="188639"/>
            <a:ext cx="88569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Scopi principali</a:t>
            </a:r>
          </a:p>
          <a:p>
            <a:endParaRPr lang="it-IT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-integrazione europea, attraverso la libera circolazione di persone, merci, servizi e capitali  all'interno del suo territorio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-promuove la pace, i valori e il benessere dei suoi popoli, lotta contro l'esclusione sociale e la discriminazione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-favorisce il progresso scientifico e tecnologico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-mira alla stabilità politica, alla crescita economica e alla coesione sociale e territoriale tra gli stati membri</a:t>
            </a:r>
          </a:p>
        </p:txBody>
      </p:sp>
    </p:spTree>
    <p:extLst>
      <p:ext uri="{BB962C8B-B14F-4D97-AF65-F5344CB8AC3E}">
        <p14:creationId xmlns:p14="http://schemas.microsoft.com/office/powerpoint/2010/main" val="1433906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79512" y="188641"/>
            <a:ext cx="88569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Competenze</a:t>
            </a:r>
          </a:p>
          <a:p>
            <a:pPr algn="ctr"/>
            <a:endParaRPr lang="it-IT" sz="2800" dirty="0">
              <a:latin typeface="Arial Black" panose="020B0A04020102020204" pitchFamily="34" charset="0"/>
            </a:endParaRPr>
          </a:p>
          <a:p>
            <a:pPr algn="just"/>
            <a:r>
              <a:rPr lang="it-IT" sz="2400" dirty="0">
                <a:latin typeface="Arial Black" panose="020B0A04020102020204" pitchFamily="34" charset="0"/>
              </a:rPr>
              <a:t>-politica di unione economica e commerciale (agricoltura e commercio) e monetaria (regolata dalla BCE), </a:t>
            </a:r>
          </a:p>
          <a:p>
            <a:pPr algn="just"/>
            <a:endParaRPr lang="it-IT" sz="2400" dirty="0">
              <a:latin typeface="Arial Black" panose="020B0A04020102020204" pitchFamily="34" charset="0"/>
            </a:endParaRPr>
          </a:p>
          <a:p>
            <a:pPr algn="just"/>
            <a:r>
              <a:rPr lang="it-IT" sz="2400" dirty="0">
                <a:latin typeface="Arial Black" panose="020B0A04020102020204" pitchFamily="34" charset="0"/>
              </a:rPr>
              <a:t>-patto di stabilità per il contenimento del deficit di bilancio e di crescita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-affari esteri,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-difesa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-protezione ambientale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endParaRPr lang="it-IT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21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107504" y="116632"/>
            <a:ext cx="9001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Sedi istituzionali</a:t>
            </a:r>
          </a:p>
          <a:p>
            <a:r>
              <a:rPr lang="it-IT" sz="2400" u="sng" dirty="0">
                <a:latin typeface="Arial Black" panose="020B0A04020102020204" pitchFamily="34" charset="0"/>
              </a:rPr>
              <a:t>Bruxelles</a:t>
            </a:r>
            <a:r>
              <a:rPr lang="it-IT" sz="2400" dirty="0">
                <a:latin typeface="Arial Black" panose="020B0A04020102020204" pitchFamily="34" charset="0"/>
              </a:rPr>
              <a:t>: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Commissione europea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Consiglio dell'Unione europea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Parlamento europeo (sede secondaria)</a:t>
            </a:r>
          </a:p>
          <a:p>
            <a:endParaRPr lang="it-IT" sz="2400" u="sng" dirty="0">
              <a:latin typeface="Arial Black" panose="020B0A04020102020204" pitchFamily="34" charset="0"/>
            </a:endParaRPr>
          </a:p>
          <a:p>
            <a:r>
              <a:rPr lang="it-IT" sz="2400" u="sng" dirty="0">
                <a:latin typeface="Arial Black" panose="020B0A04020102020204" pitchFamily="34" charset="0"/>
              </a:rPr>
              <a:t>Lussemburgo</a:t>
            </a:r>
            <a:r>
              <a:rPr lang="it-IT" sz="2400" dirty="0">
                <a:latin typeface="Arial Black" panose="020B0A04020102020204" pitchFamily="34" charset="0"/>
              </a:rPr>
              <a:t>: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Corte di giustizia dell'Unione europea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Tribunale dell'Unione europea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Segretariato generale del Parlamento europeo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Corte dei Conti</a:t>
            </a:r>
          </a:p>
          <a:p>
            <a:endParaRPr lang="it-IT" sz="2400" u="sng" dirty="0">
              <a:latin typeface="Arial Black" panose="020B0A04020102020204" pitchFamily="34" charset="0"/>
            </a:endParaRPr>
          </a:p>
          <a:p>
            <a:r>
              <a:rPr lang="it-IT" sz="2400" u="sng" dirty="0">
                <a:latin typeface="Arial Black" panose="020B0A04020102020204" pitchFamily="34" charset="0"/>
              </a:rPr>
              <a:t>Strasburgo</a:t>
            </a:r>
            <a:r>
              <a:rPr lang="it-IT" sz="2400" dirty="0">
                <a:latin typeface="Arial Black" panose="020B0A04020102020204" pitchFamily="34" charset="0"/>
              </a:rPr>
              <a:t>: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Parlamento europeo (sede principale)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u="sng" dirty="0">
                <a:latin typeface="Arial Black" panose="020B0A04020102020204" pitchFamily="34" charset="0"/>
              </a:rPr>
              <a:t>Francoforte sul Meno</a:t>
            </a:r>
            <a:r>
              <a:rPr lang="it-IT" sz="2400" dirty="0">
                <a:latin typeface="Arial Black" panose="020B0A04020102020204" pitchFamily="34" charset="0"/>
              </a:rPr>
              <a:t>:</a:t>
            </a:r>
          </a:p>
          <a:p>
            <a:r>
              <a:rPr lang="it-IT" sz="2400" dirty="0">
                <a:latin typeface="Arial Black" panose="020B0A04020102020204" pitchFamily="34" charset="0"/>
              </a:rPr>
              <a:t>•	BCE (Banca Centrale Europea)</a:t>
            </a:r>
          </a:p>
        </p:txBody>
      </p:sp>
    </p:spTree>
    <p:extLst>
      <p:ext uri="{BB962C8B-B14F-4D97-AF65-F5344CB8AC3E}">
        <p14:creationId xmlns:p14="http://schemas.microsoft.com/office/powerpoint/2010/main" val="4041630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51520" y="188640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Arial Black" panose="020B0A04020102020204" pitchFamily="34" charset="0"/>
              </a:rPr>
              <a:t>Personalità con Incarichi istituzionali</a:t>
            </a:r>
          </a:p>
          <a:p>
            <a:pPr algn="ctr"/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Presidente della Commissione: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Ursula von der Leyen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Presidente del Parlamento: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Roberta Metsola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Presidente del Consiglio europeo: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Charles Michel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Commissario per gli Affari Economici e Monetari: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Paolo Gentiloni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Presidenza del Consiglio dell'UE: </a:t>
            </a:r>
          </a:p>
          <a:p>
            <a:pPr algn="ctr"/>
            <a:r>
              <a:rPr lang="it-IT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turnazione semestrale</a:t>
            </a:r>
          </a:p>
        </p:txBody>
      </p:sp>
    </p:spTree>
    <p:extLst>
      <p:ext uri="{BB962C8B-B14F-4D97-AF65-F5344CB8AC3E}">
        <p14:creationId xmlns:p14="http://schemas.microsoft.com/office/powerpoint/2010/main" val="239403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Francesco Auletta  fauletta@libero.it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85C6F-6912-4A6E-A3FA-81ECA392274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395536" y="332656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Lingua ufficiale: 24 lingue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Membri: 27 (2022)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Motto: «Unità nella diversità»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Festa dell'Unione: 9 maggio  </a:t>
            </a:r>
          </a:p>
          <a:p>
            <a:endParaRPr lang="it-IT" sz="2400" dirty="0">
              <a:latin typeface="Arial Black" panose="020B0A04020102020204" pitchFamily="34" charset="0"/>
            </a:endParaRPr>
          </a:p>
          <a:p>
            <a:r>
              <a:rPr lang="it-IT" sz="2400" dirty="0">
                <a:latin typeface="Arial Black" panose="020B0A04020102020204" pitchFamily="34" charset="0"/>
              </a:rPr>
              <a:t>Inno: Inno alla gioia di Beethoven</a:t>
            </a:r>
          </a:p>
        </p:txBody>
      </p:sp>
      <p:sp>
        <p:nvSpPr>
          <p:cNvPr id="5" name="Rettangolo 4"/>
          <p:cNvSpPr/>
          <p:nvPr/>
        </p:nvSpPr>
        <p:spPr>
          <a:xfrm>
            <a:off x="0" y="4437112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Arial Black" panose="020B0A04020102020204" pitchFamily="34" charset="0"/>
              </a:rPr>
              <a:t>Il 12 ottobre 2012 è stata insignita del premio Nobel per la pace, con la seguente motivazione: </a:t>
            </a:r>
            <a:r>
              <a:rPr lang="it-IT" sz="2000" dirty="0">
                <a:solidFill>
                  <a:srgbClr val="FF0000"/>
                </a:solidFill>
                <a:latin typeface="Arial Black" panose="020B0A04020102020204" pitchFamily="34" charset="0"/>
              </a:rPr>
              <a:t>«per oltre sei decenni ha contribuito all'avanzamento della pace e della riconciliazione, della democrazia e dei diritti umani in Europa»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025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1570</Words>
  <Application>Microsoft Office PowerPoint</Application>
  <PresentationFormat>Presentazione su schermo (4:3)</PresentationFormat>
  <Paragraphs>264</Paragraphs>
  <Slides>22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BASTARDS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prova</dc:creator>
  <cp:lastModifiedBy>Auletta</cp:lastModifiedBy>
  <cp:revision>172</cp:revision>
  <dcterms:created xsi:type="dcterms:W3CDTF">2015-10-01T13:47:22Z</dcterms:created>
  <dcterms:modified xsi:type="dcterms:W3CDTF">2022-07-06T07:53:47Z</dcterms:modified>
</cp:coreProperties>
</file>